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A54997-268D-42CF-BDEA-C75ECE18C37C}" type="datetimeFigureOut">
              <a:rPr lang="en-US" smtClean="0"/>
              <a:t>5/17/2014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B210E1-C3F9-4613-A8A4-6DD00D806D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16763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Personality </a:t>
            </a:r>
            <a:br>
              <a:rPr lang="en-US" dirty="0" smtClean="0"/>
            </a:br>
            <a:r>
              <a:rPr lang="en-US" dirty="0" smtClean="0"/>
              <a:t>and Its Clinical Implications: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610911"/>
          </a:xfrm>
        </p:spPr>
        <p:txBody>
          <a:bodyPr/>
          <a:lstStyle/>
          <a:p>
            <a:pPr algn="ctr"/>
            <a:r>
              <a:rPr lang="en-US" b="1" dirty="0" smtClean="0"/>
              <a:t>Ten Angles of Vision on Individuality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Nancy McWilliams, PhD. ABPP</a:t>
            </a: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634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Fairbairn, W. R. D. (1952). </a:t>
            </a:r>
            <a:r>
              <a:rPr lang="en-US" i="1" dirty="0" smtClean="0"/>
              <a:t>An object-relations theory of the personality</a:t>
            </a:r>
            <a:r>
              <a:rPr lang="en-US" dirty="0" smtClean="0"/>
              <a:t>. New York: Basic Books. </a:t>
            </a:r>
            <a:r>
              <a:rPr lang="en-US" dirty="0" smtClean="0">
                <a:solidFill>
                  <a:srgbClr val="FF0000"/>
                </a:solidFill>
              </a:rPr>
              <a:t>“internalized object relations”</a:t>
            </a:r>
          </a:p>
          <a:p>
            <a:r>
              <a:rPr lang="en-US" dirty="0" smtClean="0"/>
              <a:t>French, T. (1958). </a:t>
            </a:r>
            <a:r>
              <a:rPr lang="en-US" i="1" dirty="0" smtClean="0"/>
              <a:t>The integration of behavior, vol. 3. The </a:t>
            </a:r>
            <a:r>
              <a:rPr lang="en-US" i="1" dirty="0" err="1" smtClean="0"/>
              <a:t>reintegrative</a:t>
            </a:r>
            <a:r>
              <a:rPr lang="en-US" i="1" dirty="0" smtClean="0"/>
              <a:t> process in a psychoanalytic treatment</a:t>
            </a:r>
            <a:r>
              <a:rPr lang="en-US" dirty="0" smtClean="0"/>
              <a:t>. Chicago: University of Chicago Press. </a:t>
            </a:r>
            <a:r>
              <a:rPr lang="en-US" dirty="0" smtClean="0">
                <a:solidFill>
                  <a:srgbClr val="FF0000"/>
                </a:solidFill>
              </a:rPr>
              <a:t>“repetitive structures”</a:t>
            </a:r>
          </a:p>
          <a:p>
            <a:r>
              <a:rPr lang="en-US" dirty="0" smtClean="0"/>
              <a:t>Bowlby, J. (1969. </a:t>
            </a:r>
            <a:r>
              <a:rPr lang="en-US" i="1" dirty="0" smtClean="0"/>
              <a:t>Attachment and loss: Vol. 1: Attachment</a:t>
            </a:r>
            <a:r>
              <a:rPr lang="en-US" dirty="0" smtClean="0"/>
              <a:t>. London: Hogarth. </a:t>
            </a:r>
            <a:r>
              <a:rPr lang="en-US" dirty="0" smtClean="0">
                <a:solidFill>
                  <a:srgbClr val="FF0000"/>
                </a:solidFill>
              </a:rPr>
              <a:t>“inner working models”</a:t>
            </a:r>
          </a:p>
          <a:p>
            <a:r>
              <a:rPr lang="en-US" dirty="0" smtClean="0"/>
              <a:t>Malan, D. H. (1976). </a:t>
            </a:r>
            <a:r>
              <a:rPr lang="en-US" i="1" dirty="0" smtClean="0"/>
              <a:t>The frontier of brief psychotherapy</a:t>
            </a:r>
            <a:r>
              <a:rPr lang="en-US" dirty="0" smtClean="0"/>
              <a:t>. New York: Plenum. </a:t>
            </a:r>
            <a:r>
              <a:rPr lang="en-US" dirty="0" smtClean="0">
                <a:solidFill>
                  <a:srgbClr val="FF0000"/>
                </a:solidFill>
              </a:rPr>
              <a:t>“nuclear conflicts”</a:t>
            </a:r>
          </a:p>
          <a:p>
            <a:r>
              <a:rPr lang="en-US" dirty="0" smtClean="0"/>
              <a:t>Stern, D. N. (1985). </a:t>
            </a:r>
            <a:r>
              <a:rPr lang="en-US" i="1" dirty="0" smtClean="0"/>
              <a:t>The interpersonal world of the infant: A view from psychoanalysis and developmental psychology</a:t>
            </a:r>
            <a:r>
              <a:rPr lang="en-US" dirty="0" smtClean="0"/>
              <a:t>. New York: Basic Books. </a:t>
            </a:r>
            <a:r>
              <a:rPr lang="en-US" dirty="0" smtClean="0">
                <a:solidFill>
                  <a:srgbClr val="FF0000"/>
                </a:solidFill>
              </a:rPr>
              <a:t>“representations of internalizations that have been generalized (RIGs)”</a:t>
            </a:r>
          </a:p>
          <a:p>
            <a:r>
              <a:rPr lang="en-US" dirty="0" smtClean="0"/>
              <a:t>Dahl, H. (1988). Frames of mind. In H. Dahl, H. </a:t>
            </a:r>
            <a:r>
              <a:rPr lang="en-US" dirty="0" err="1" smtClean="0"/>
              <a:t>Kachele</a:t>
            </a:r>
            <a:r>
              <a:rPr lang="en-US" dirty="0" smtClean="0"/>
              <a:t>, &amp; H. </a:t>
            </a:r>
            <a:r>
              <a:rPr lang="en-US" dirty="0" err="1" smtClean="0"/>
              <a:t>Thomae</a:t>
            </a:r>
            <a:r>
              <a:rPr lang="en-US" dirty="0" smtClean="0"/>
              <a:t> (Eds.). </a:t>
            </a:r>
            <a:r>
              <a:rPr lang="en-US" i="1" dirty="0" smtClean="0"/>
              <a:t>Psychoanalytic process research strategies</a:t>
            </a:r>
            <a:r>
              <a:rPr lang="en-US" dirty="0" smtClean="0"/>
              <a:t> (pp. 51-66). New York: Springer-</a:t>
            </a:r>
            <a:r>
              <a:rPr lang="en-US" dirty="0" err="1" smtClean="0"/>
              <a:t>Verlag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“fundamental and repetitive emotional structures (FRAMES)”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9. Internalized Object Relations (Inner Working Models/Schemas)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Aron, L. (1991). Working through the past—working toward the future. </a:t>
            </a:r>
            <a:r>
              <a:rPr lang="en-US" i="1" dirty="0" smtClean="0"/>
              <a:t>Contemporary Psychoanalysis, 27</a:t>
            </a:r>
            <a:r>
              <a:rPr lang="en-US" dirty="0" smtClean="0"/>
              <a:t>, 81-108. </a:t>
            </a:r>
            <a:r>
              <a:rPr lang="en-US" dirty="0" smtClean="0">
                <a:solidFill>
                  <a:srgbClr val="FF0000"/>
                </a:solidFill>
              </a:rPr>
              <a:t>“internal relational models”</a:t>
            </a:r>
          </a:p>
          <a:p>
            <a:r>
              <a:rPr lang="en-US" dirty="0" smtClean="0"/>
              <a:t>Tomkins, S. S. (1995). Script theory In E. V. Demos (Ed.), </a:t>
            </a:r>
            <a:r>
              <a:rPr lang="en-US" i="1" dirty="0" smtClean="0"/>
              <a:t>Exploring affect: The selected writings of </a:t>
            </a:r>
            <a:r>
              <a:rPr lang="en-US" i="1" dirty="0" err="1" smtClean="0"/>
              <a:t>Silvan</a:t>
            </a:r>
            <a:r>
              <a:rPr lang="en-US" i="1" dirty="0" smtClean="0"/>
              <a:t> Tomkins</a:t>
            </a:r>
            <a:r>
              <a:rPr lang="en-US" dirty="0" smtClean="0"/>
              <a:t> (pp. 312-388). New York: Cambridge University Press. </a:t>
            </a:r>
            <a:r>
              <a:rPr lang="en-US" dirty="0" smtClean="0">
                <a:solidFill>
                  <a:srgbClr val="FF0000"/>
                </a:solidFill>
              </a:rPr>
              <a:t>“nuclear scenes”</a:t>
            </a:r>
          </a:p>
          <a:p>
            <a:r>
              <a:rPr lang="en-US" dirty="0" err="1" smtClean="0"/>
              <a:t>Bucci</a:t>
            </a:r>
            <a:r>
              <a:rPr lang="en-US" dirty="0" smtClean="0"/>
              <a:t>, W. (1997). </a:t>
            </a:r>
            <a:r>
              <a:rPr lang="en-US" i="1" dirty="0" smtClean="0"/>
              <a:t>Psychoanalysis and cognitive science</a:t>
            </a:r>
            <a:r>
              <a:rPr lang="en-US" dirty="0" smtClean="0"/>
              <a:t>. New York: Guilford. </a:t>
            </a:r>
            <a:r>
              <a:rPr lang="en-US" dirty="0" smtClean="0">
                <a:solidFill>
                  <a:srgbClr val="FF0000"/>
                </a:solidFill>
              </a:rPr>
              <a:t>“emotion schemas”</a:t>
            </a:r>
          </a:p>
          <a:p>
            <a:r>
              <a:rPr lang="en-US" dirty="0" err="1" smtClean="0"/>
              <a:t>Luborsky</a:t>
            </a:r>
            <a:r>
              <a:rPr lang="en-US" dirty="0" smtClean="0"/>
              <a:t>, L., &amp; </a:t>
            </a:r>
            <a:r>
              <a:rPr lang="en-US" dirty="0" err="1" smtClean="0"/>
              <a:t>Crits-Cristoph</a:t>
            </a:r>
            <a:r>
              <a:rPr lang="en-US" dirty="0" smtClean="0"/>
              <a:t>, P. (1996). Understanding transference (2</a:t>
            </a:r>
            <a:r>
              <a:rPr lang="en-US" baseline="30000" dirty="0" smtClean="0"/>
              <a:t>nd</a:t>
            </a:r>
            <a:r>
              <a:rPr lang="en-US" dirty="0" smtClean="0"/>
              <a:t> ed.). Washington, DC: American Psychological Association: </a:t>
            </a:r>
            <a:r>
              <a:rPr lang="en-US" dirty="0" smtClean="0">
                <a:solidFill>
                  <a:srgbClr val="FF0000"/>
                </a:solidFill>
              </a:rPr>
              <a:t>“core </a:t>
            </a:r>
            <a:r>
              <a:rPr lang="en-US" dirty="0" err="1" smtClean="0">
                <a:solidFill>
                  <a:srgbClr val="FF0000"/>
                </a:solidFill>
              </a:rPr>
              <a:t>conflictual</a:t>
            </a:r>
            <a:r>
              <a:rPr lang="en-US" dirty="0" smtClean="0">
                <a:solidFill>
                  <a:srgbClr val="FF0000"/>
                </a:solidFill>
              </a:rPr>
              <a:t> relationship theme”</a:t>
            </a:r>
          </a:p>
          <a:p>
            <a:r>
              <a:rPr lang="en-US" dirty="0" smtClean="0"/>
              <a:t>Lyons-Ruth, K. (1999). The two-person unconscious: Intersubjective dialogue, enactive relational representation, and the emergence of new forms of relational organization. </a:t>
            </a:r>
            <a:r>
              <a:rPr lang="en-US" i="1" dirty="0" smtClean="0"/>
              <a:t>Psychoanalytic Inquiry, 19</a:t>
            </a:r>
            <a:r>
              <a:rPr lang="en-US" dirty="0" smtClean="0"/>
              <a:t>, 576-617. </a:t>
            </a:r>
            <a:r>
              <a:rPr lang="en-US" dirty="0" smtClean="0">
                <a:solidFill>
                  <a:srgbClr val="FF0000"/>
                </a:solidFill>
              </a:rPr>
              <a:t>“implicit relational knowing”</a:t>
            </a:r>
          </a:p>
          <a:p>
            <a:r>
              <a:rPr lang="en-US" dirty="0" smtClean="0"/>
              <a:t>Horowitz, M. (1998). Cognitive psychodynamics. New York: Wiley. </a:t>
            </a:r>
            <a:r>
              <a:rPr lang="en-US" dirty="0" smtClean="0">
                <a:solidFill>
                  <a:srgbClr val="FF0000"/>
                </a:solidFill>
              </a:rPr>
              <a:t>“personal schemas”</a:t>
            </a:r>
          </a:p>
          <a:p>
            <a:r>
              <a:rPr lang="en-US" dirty="0" smtClean="0"/>
              <a:t>Young, J. E., </a:t>
            </a:r>
            <a:r>
              <a:rPr lang="en-US" dirty="0" err="1" smtClean="0"/>
              <a:t>Klosko</a:t>
            </a:r>
            <a:r>
              <a:rPr lang="en-US" dirty="0" smtClean="0"/>
              <a:t>, J. S., &amp; </a:t>
            </a:r>
            <a:r>
              <a:rPr lang="en-US" dirty="0" err="1" smtClean="0"/>
              <a:t>Weishaar</a:t>
            </a:r>
            <a:r>
              <a:rPr lang="en-US" dirty="0" smtClean="0"/>
              <a:t>, M. E. (2006). Schema therapy: A practitioner’s guide. New York: Guilford. </a:t>
            </a:r>
            <a:r>
              <a:rPr lang="en-US" dirty="0" smtClean="0">
                <a:solidFill>
                  <a:srgbClr val="FF0000"/>
                </a:solidFill>
              </a:rPr>
              <a:t>“individual schemas”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 (continued): More internalized object relational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39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Freud, S. (1905). Three essays on the theory of sexuality. </a:t>
            </a:r>
            <a:r>
              <a:rPr lang="en-US" i="1" dirty="0" smtClean="0"/>
              <a:t>Standard Edition, 7</a:t>
            </a:r>
            <a:r>
              <a:rPr lang="en-US" dirty="0" smtClean="0"/>
              <a:t>, 135-243.</a:t>
            </a:r>
          </a:p>
          <a:p>
            <a:r>
              <a:rPr lang="en-US" dirty="0" smtClean="0"/>
              <a:t>Klein, M. (1935). A contribution to the psychogenesis of manic-depressive states. In </a:t>
            </a:r>
            <a:r>
              <a:rPr lang="en-US" i="1" dirty="0" smtClean="0"/>
              <a:t>Love, guilt and reparation and other works 1921-1945</a:t>
            </a:r>
            <a:r>
              <a:rPr lang="en-US" dirty="0" smtClean="0"/>
              <a:t> (pp. 262-289). New York: Free Press.</a:t>
            </a:r>
          </a:p>
          <a:p>
            <a:r>
              <a:rPr lang="en-US" dirty="0" smtClean="0"/>
              <a:t>Erikson, E. H. (1950). </a:t>
            </a:r>
            <a:r>
              <a:rPr lang="en-US" i="1" dirty="0" smtClean="0"/>
              <a:t>Childhood and society</a:t>
            </a:r>
            <a:r>
              <a:rPr lang="en-US" dirty="0" smtClean="0"/>
              <a:t>. New York: Norton.</a:t>
            </a:r>
          </a:p>
          <a:p>
            <a:r>
              <a:rPr lang="en-US" dirty="0" err="1" smtClean="0"/>
              <a:t>Kernberg</a:t>
            </a:r>
            <a:r>
              <a:rPr lang="en-US" dirty="0" smtClean="0"/>
              <a:t>, O. F. (1984). </a:t>
            </a:r>
            <a:r>
              <a:rPr lang="en-US" i="1" dirty="0" smtClean="0"/>
              <a:t>Severe personality disorders: Psychotherapeutic strategies</a:t>
            </a:r>
            <a:r>
              <a:rPr lang="en-US" dirty="0" smtClean="0"/>
              <a:t>. New Haven, CT: Yale University Press.</a:t>
            </a:r>
          </a:p>
          <a:p>
            <a:r>
              <a:rPr lang="en-US" dirty="0" smtClean="0"/>
              <a:t>Mahler, M. S., Pine, F., &amp; Bergmann, A. (1985). </a:t>
            </a:r>
            <a:r>
              <a:rPr lang="en-US" i="1" dirty="0" smtClean="0"/>
              <a:t>The psychological birth of the human infant</a:t>
            </a:r>
            <a:r>
              <a:rPr lang="en-US" dirty="0" smtClean="0"/>
              <a:t>. New York: Basic Books.</a:t>
            </a:r>
          </a:p>
          <a:p>
            <a:r>
              <a:rPr lang="en-US" dirty="0" smtClean="0"/>
              <a:t>Bateman, A., &amp; </a:t>
            </a:r>
            <a:r>
              <a:rPr lang="en-US" dirty="0" err="1" smtClean="0"/>
              <a:t>Fonagy</a:t>
            </a:r>
            <a:r>
              <a:rPr lang="en-US" dirty="0" smtClean="0"/>
              <a:t>, P. (2004). </a:t>
            </a:r>
            <a:r>
              <a:rPr lang="en-US" i="1" dirty="0" err="1" smtClean="0"/>
              <a:t>Mentalization</a:t>
            </a:r>
            <a:r>
              <a:rPr lang="en-US" i="1" dirty="0" smtClean="0"/>
              <a:t>-based treatment for borderline personality disorder</a:t>
            </a:r>
            <a:r>
              <a:rPr lang="en-US" dirty="0" smtClean="0"/>
              <a:t>. New York: Oxford University Press.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 Organizing Developmental Issue (“Severity Dimension”)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8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Thomas, A., Chess, S., &amp; Birch, H. G. (1968). </a:t>
            </a:r>
            <a:r>
              <a:rPr lang="en-US" i="1" dirty="0" smtClean="0"/>
              <a:t>Temperament and behavior disorders in children</a:t>
            </a:r>
            <a:r>
              <a:rPr lang="en-US" dirty="0" smtClean="0"/>
              <a:t>. New York: International Universities Press.</a:t>
            </a:r>
          </a:p>
          <a:p>
            <a:r>
              <a:rPr lang="en-US" dirty="0" err="1" smtClean="0"/>
              <a:t>Escalona</a:t>
            </a:r>
            <a:r>
              <a:rPr lang="en-US" dirty="0" smtClean="0"/>
              <a:t>, S. K. (1968). </a:t>
            </a:r>
            <a:r>
              <a:rPr lang="en-US" i="1" dirty="0" smtClean="0"/>
              <a:t>The roots of individuality: Normal patterns of development in infancy</a:t>
            </a:r>
            <a:r>
              <a:rPr lang="en-US" dirty="0" smtClean="0"/>
              <a:t>. Chicago: Aldine.</a:t>
            </a:r>
          </a:p>
          <a:p>
            <a:r>
              <a:rPr lang="en-US" dirty="0" smtClean="0"/>
              <a:t>Kagan, J. (1994). Galen’s prophecy: </a:t>
            </a:r>
            <a:r>
              <a:rPr lang="en-US" i="1" dirty="0" smtClean="0"/>
              <a:t>Temperament in human nature</a:t>
            </a:r>
            <a:r>
              <a:rPr lang="en-US" dirty="0" smtClean="0"/>
              <a:t>. New York: Basic Books.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Temperament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0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Bowlby, J. (1969). </a:t>
            </a:r>
            <a:r>
              <a:rPr lang="en-US" i="1" dirty="0" smtClean="0"/>
              <a:t>Attachment and loss: </a:t>
            </a:r>
            <a:r>
              <a:rPr lang="en-US" i="1" dirty="0" err="1" smtClean="0"/>
              <a:t>Vol</a:t>
            </a:r>
            <a:r>
              <a:rPr lang="en-US" i="1" dirty="0" smtClean="0"/>
              <a:t> 1: Attachment</a:t>
            </a:r>
            <a:r>
              <a:rPr lang="en-US" dirty="0" smtClean="0"/>
              <a:t>. New York: Basic Books.</a:t>
            </a:r>
          </a:p>
          <a:p>
            <a:r>
              <a:rPr lang="en-US" dirty="0" smtClean="0"/>
              <a:t>Bowlby, J. (1973). </a:t>
            </a:r>
            <a:r>
              <a:rPr lang="en-US" i="1" dirty="0" smtClean="0"/>
              <a:t>Attachment and loss: </a:t>
            </a:r>
            <a:r>
              <a:rPr lang="en-US" i="1" dirty="0" err="1" smtClean="0"/>
              <a:t>Vol</a:t>
            </a:r>
            <a:r>
              <a:rPr lang="en-US" i="1" dirty="0" smtClean="0"/>
              <a:t> 2: Separation: Anxiety and anger</a:t>
            </a:r>
            <a:r>
              <a:rPr lang="en-US" dirty="0" smtClean="0"/>
              <a:t>. New York: Basic Books.</a:t>
            </a:r>
          </a:p>
          <a:p>
            <a:r>
              <a:rPr lang="en-US" dirty="0" err="1" smtClean="0"/>
              <a:t>Fonagy</a:t>
            </a:r>
            <a:r>
              <a:rPr lang="en-US" dirty="0" smtClean="0"/>
              <a:t>, P. (2001). </a:t>
            </a:r>
            <a:r>
              <a:rPr lang="en-US" i="1" dirty="0" smtClean="0"/>
              <a:t>Attachment theory and psychoanalysis</a:t>
            </a:r>
            <a:r>
              <a:rPr lang="en-US" dirty="0" smtClean="0"/>
              <a:t>. New York: Other Press.</a:t>
            </a:r>
          </a:p>
          <a:p>
            <a:r>
              <a:rPr lang="en-US" dirty="0" smtClean="0"/>
              <a:t>Holmes, J. (2001). </a:t>
            </a:r>
            <a:r>
              <a:rPr lang="en-US" i="1" dirty="0" smtClean="0"/>
              <a:t>The search for the secure base: Attachment theory and psychotherapy</a:t>
            </a:r>
            <a:r>
              <a:rPr lang="en-US" dirty="0" smtClean="0"/>
              <a:t>. Philadelphia: Taylor &amp; Francis.</a:t>
            </a:r>
          </a:p>
          <a:p>
            <a:r>
              <a:rPr lang="en-US" dirty="0" err="1" smtClean="0"/>
              <a:t>Mikulincer</a:t>
            </a:r>
            <a:r>
              <a:rPr lang="en-US" dirty="0" smtClean="0"/>
              <a:t>, M., &amp; Shaver, P. R. (2007). </a:t>
            </a:r>
            <a:r>
              <a:rPr lang="en-US" i="1" dirty="0" smtClean="0"/>
              <a:t>Attachment in adulthood: Structure, dynamics, and change</a:t>
            </a:r>
            <a:r>
              <a:rPr lang="en-US" dirty="0" smtClean="0"/>
              <a:t>. New York: Guilford Press.</a:t>
            </a:r>
          </a:p>
          <a:p>
            <a:r>
              <a:rPr lang="en-US" dirty="0" err="1" smtClean="0"/>
              <a:t>Wallin</a:t>
            </a:r>
            <a:r>
              <a:rPr lang="en-US" dirty="0" smtClean="0"/>
              <a:t>, D. J. (2007). Attachment in psychotherapy. New York: Guilford Press.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Attachment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3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Freud, S. (1916). Some character types met with in psychoanalytic work. </a:t>
            </a:r>
            <a:r>
              <a:rPr lang="en-US" i="1" dirty="0" smtClean="0"/>
              <a:t>Standard Edition, 14</a:t>
            </a:r>
            <a:r>
              <a:rPr lang="en-US" dirty="0" smtClean="0"/>
              <a:t>, 311-333.</a:t>
            </a:r>
          </a:p>
          <a:p>
            <a:r>
              <a:rPr lang="en-US" dirty="0" smtClean="0"/>
              <a:t>Reich, W. (1933). </a:t>
            </a:r>
            <a:r>
              <a:rPr lang="en-US" i="1" dirty="0" smtClean="0"/>
              <a:t>Character analysis</a:t>
            </a:r>
            <a:r>
              <a:rPr lang="en-US" dirty="0" smtClean="0"/>
              <a:t>. New York: Farrar, Straus, &amp; Giroux.</a:t>
            </a:r>
          </a:p>
          <a:p>
            <a:r>
              <a:rPr lang="en-US" dirty="0" err="1" smtClean="0"/>
              <a:t>Fenichel</a:t>
            </a:r>
            <a:r>
              <a:rPr lang="en-US" dirty="0" smtClean="0"/>
              <a:t>, O. (1945). </a:t>
            </a:r>
            <a:r>
              <a:rPr lang="en-US" i="1" dirty="0" smtClean="0"/>
              <a:t>The psychoanalytic theory of neurosis</a:t>
            </a:r>
            <a:r>
              <a:rPr lang="en-US" dirty="0" smtClean="0"/>
              <a:t>. New York: Norton.</a:t>
            </a:r>
          </a:p>
          <a:p>
            <a:r>
              <a:rPr lang="en-US" dirty="0" smtClean="0"/>
              <a:t>Shapiro, D. (1965). </a:t>
            </a:r>
            <a:r>
              <a:rPr lang="en-US" i="1" dirty="0" smtClean="0"/>
              <a:t>Neurotic styles</a:t>
            </a:r>
            <a:r>
              <a:rPr lang="en-US" dirty="0" smtClean="0"/>
              <a:t>. New York: Basic Books.</a:t>
            </a:r>
          </a:p>
          <a:p>
            <a:r>
              <a:rPr lang="en-US" dirty="0" smtClean="0"/>
              <a:t>MacKinnon, R. A., &amp; </a:t>
            </a:r>
            <a:r>
              <a:rPr lang="en-US" dirty="0" err="1" smtClean="0"/>
              <a:t>Michels</a:t>
            </a:r>
            <a:r>
              <a:rPr lang="en-US" dirty="0" smtClean="0"/>
              <a:t>, R. (1971). </a:t>
            </a:r>
            <a:r>
              <a:rPr lang="en-US" i="1" dirty="0" smtClean="0"/>
              <a:t>The psychiatric interview in clinical practice</a:t>
            </a:r>
            <a:r>
              <a:rPr lang="en-US" dirty="0" smtClean="0"/>
              <a:t>. Philadelphia: Saunders.</a:t>
            </a:r>
          </a:p>
          <a:p>
            <a:r>
              <a:rPr lang="en-US" dirty="0" err="1" smtClean="0"/>
              <a:t>Kernberg</a:t>
            </a:r>
            <a:r>
              <a:rPr lang="en-US" dirty="0" smtClean="0"/>
              <a:t>, O. F. (1984). </a:t>
            </a:r>
            <a:r>
              <a:rPr lang="en-US" i="1" dirty="0" smtClean="0"/>
              <a:t>Severe personality disorders: Psychotherapeutic strategies</a:t>
            </a:r>
            <a:r>
              <a:rPr lang="en-US" dirty="0" smtClean="0"/>
              <a:t>: New Haven, CT: Yale University Press.</a:t>
            </a:r>
          </a:p>
          <a:p>
            <a:r>
              <a:rPr lang="en-US" dirty="0" smtClean="0"/>
              <a:t>McWilliams, N. (1994, rev. ed. 2011). </a:t>
            </a:r>
            <a:r>
              <a:rPr lang="en-US" i="1" dirty="0" smtClean="0"/>
              <a:t>Psychoanalytic diagnosis: Understanding personality structure in the clinical process</a:t>
            </a:r>
            <a:r>
              <a:rPr lang="en-US" dirty="0" smtClean="0"/>
              <a:t>. New York: Guilford.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dirty="0" smtClean="0"/>
              <a:t>Observed Clinical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3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Freud, A. (1936). </a:t>
            </a:r>
            <a:r>
              <a:rPr lang="en-US" i="1" dirty="0" smtClean="0"/>
              <a:t>The ego and the mechanisms of defense</a:t>
            </a:r>
            <a:r>
              <a:rPr lang="en-US" dirty="0" smtClean="0"/>
              <a:t>. New York: International Universities Press.</a:t>
            </a:r>
          </a:p>
          <a:p>
            <a:r>
              <a:rPr lang="en-US" dirty="0" smtClean="0"/>
              <a:t>Laughlin, H. P. (1970). </a:t>
            </a:r>
            <a:r>
              <a:rPr lang="en-US" i="1" dirty="0" smtClean="0"/>
              <a:t>The ego and its defenses</a:t>
            </a:r>
            <a:r>
              <a:rPr lang="en-US" dirty="0" smtClean="0"/>
              <a:t>. New York: Jason Aronson.</a:t>
            </a:r>
          </a:p>
          <a:p>
            <a:r>
              <a:rPr lang="en-US" dirty="0" err="1" smtClean="0"/>
              <a:t>Vailliant</a:t>
            </a:r>
            <a:r>
              <a:rPr lang="en-US" dirty="0" smtClean="0"/>
              <a:t>, G. E. (1992). </a:t>
            </a:r>
            <a:r>
              <a:rPr lang="en-US" i="1" dirty="0" smtClean="0"/>
              <a:t>Ego mechanisms of defense: A guide for clinicians and researchers</a:t>
            </a:r>
            <a:r>
              <a:rPr lang="en-US" dirty="0" smtClean="0"/>
              <a:t>. Washington, DC: American Psychiatric Association.</a:t>
            </a:r>
          </a:p>
          <a:p>
            <a:r>
              <a:rPr lang="en-US" dirty="0" smtClean="0"/>
              <a:t>Cramer, P. (2006). </a:t>
            </a:r>
            <a:r>
              <a:rPr lang="en-US" i="1" dirty="0" smtClean="0"/>
              <a:t>Protecting the self: Defense mechanisms in action</a:t>
            </a:r>
            <a:r>
              <a:rPr lang="en-US" dirty="0" smtClean="0"/>
              <a:t>. New York: Guilford.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smtClean="0"/>
              <a:t>Defensive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27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Weiss, J., Sampson, H., &amp; the Mt. Zion Psychotherapy Research Group (1986). </a:t>
            </a:r>
            <a:r>
              <a:rPr lang="en-US" i="1" dirty="0" smtClean="0"/>
              <a:t>The psychoanalytic process: Theory, clinical observations, and empirical research</a:t>
            </a:r>
            <a:r>
              <a:rPr lang="en-US" dirty="0" smtClean="0"/>
              <a:t>. New York: Guilford.</a:t>
            </a:r>
          </a:p>
          <a:p>
            <a:r>
              <a:rPr lang="en-US" dirty="0" smtClean="0"/>
              <a:t>Weiss, J. (1993). </a:t>
            </a:r>
            <a:r>
              <a:rPr lang="en-US" i="1" dirty="0" smtClean="0"/>
              <a:t>How psychotherapy works: Process and technique</a:t>
            </a:r>
            <a:r>
              <a:rPr lang="en-US" dirty="0" smtClean="0"/>
              <a:t>. New York: Guilford.</a:t>
            </a:r>
          </a:p>
          <a:p>
            <a:r>
              <a:rPr lang="en-US" dirty="0" smtClean="0"/>
              <a:t>Beck, J. S. (1995). </a:t>
            </a:r>
            <a:r>
              <a:rPr lang="en-US" i="1" dirty="0" smtClean="0"/>
              <a:t>Cognitive therapy: Basics and beyond</a:t>
            </a:r>
            <a:r>
              <a:rPr lang="en-US" dirty="0" smtClean="0"/>
              <a:t>. New York: Guilford.</a:t>
            </a:r>
          </a:p>
          <a:p>
            <a:r>
              <a:rPr lang="en-US" dirty="0" err="1" smtClean="0"/>
              <a:t>Silberschatz</a:t>
            </a:r>
            <a:r>
              <a:rPr lang="en-US" dirty="0" smtClean="0"/>
              <a:t>, G. (Ed.) (2005). </a:t>
            </a:r>
            <a:r>
              <a:rPr lang="en-US" i="1" dirty="0" smtClean="0"/>
              <a:t>Transformative relationships: The control-mastery theory of psychotherapy</a:t>
            </a:r>
            <a:r>
              <a:rPr lang="en-US" dirty="0" smtClean="0"/>
              <a:t>. New York: Routledge.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 smtClean="0"/>
              <a:t>Implicit Cognitions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98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Tomkins, S. S. (1995). Script theory: In E. V. Demos (Ed.), </a:t>
            </a:r>
            <a:r>
              <a:rPr lang="en-US" i="1" dirty="0" smtClean="0"/>
              <a:t>Exploring affect: The selected writings of </a:t>
            </a:r>
            <a:r>
              <a:rPr lang="en-US" i="1" dirty="0" err="1" smtClean="0"/>
              <a:t>Silvan</a:t>
            </a:r>
            <a:r>
              <a:rPr lang="en-US" i="1" dirty="0" smtClean="0"/>
              <a:t> Tomkins</a:t>
            </a:r>
            <a:r>
              <a:rPr lang="en-US" dirty="0" smtClean="0"/>
              <a:t> (pp. 312-388). New York: Cambridge University Press.</a:t>
            </a:r>
          </a:p>
          <a:p>
            <a:r>
              <a:rPr lang="en-US" dirty="0" err="1" smtClean="0"/>
              <a:t>Panksepp</a:t>
            </a:r>
            <a:r>
              <a:rPr lang="en-US" dirty="0" smtClean="0"/>
              <a:t>, J. (2004). </a:t>
            </a:r>
            <a:r>
              <a:rPr lang="en-US" i="1" dirty="0" smtClean="0"/>
              <a:t>Affective neuroscience: The foundations of human and animal emotions</a:t>
            </a:r>
            <a:r>
              <a:rPr lang="en-US" dirty="0" smtClean="0"/>
              <a:t>. New York: Oxford University Press.</a:t>
            </a:r>
          </a:p>
          <a:p>
            <a:r>
              <a:rPr lang="en-US" dirty="0" err="1" smtClean="0"/>
              <a:t>Panksepp</a:t>
            </a:r>
            <a:r>
              <a:rPr lang="en-US" dirty="0" smtClean="0"/>
              <a:t>, J., &amp; </a:t>
            </a:r>
            <a:r>
              <a:rPr lang="en-US" dirty="0" err="1" smtClean="0"/>
              <a:t>Biven</a:t>
            </a:r>
            <a:r>
              <a:rPr lang="en-US" dirty="0" smtClean="0"/>
              <a:t>, L. (2012). </a:t>
            </a:r>
            <a:r>
              <a:rPr lang="en-US" i="1" dirty="0" smtClean="0"/>
              <a:t>The archeology of mind: </a:t>
            </a:r>
            <a:r>
              <a:rPr lang="en-US" i="1" dirty="0" err="1" smtClean="0"/>
              <a:t>Neuroevolutionary</a:t>
            </a:r>
            <a:r>
              <a:rPr lang="en-US" i="1" dirty="0" smtClean="0"/>
              <a:t> origins of human emotions</a:t>
            </a:r>
            <a:r>
              <a:rPr lang="en-US" dirty="0" smtClean="0"/>
              <a:t>: New York: Norton.</a:t>
            </a:r>
          </a:p>
          <a:p>
            <a:r>
              <a:rPr lang="en-US" dirty="0" err="1" smtClean="0"/>
              <a:t>Anstadt</a:t>
            </a:r>
            <a:r>
              <a:rPr lang="en-US" dirty="0" smtClean="0"/>
              <a:t>, Th., </a:t>
            </a:r>
            <a:r>
              <a:rPr lang="en-US" dirty="0" err="1" smtClean="0"/>
              <a:t>Merten</a:t>
            </a:r>
            <a:r>
              <a:rPr lang="en-US" dirty="0" smtClean="0"/>
              <a:t>, J., </a:t>
            </a:r>
            <a:r>
              <a:rPr lang="en-US" dirty="0" err="1" smtClean="0"/>
              <a:t>Ullrich</a:t>
            </a:r>
            <a:r>
              <a:rPr lang="en-US" dirty="0" smtClean="0"/>
              <a:t>, B., &amp; Krause, R. (1997). Affective dyadic behavior, core </a:t>
            </a:r>
            <a:r>
              <a:rPr lang="en-US" dirty="0" err="1" smtClean="0"/>
              <a:t>conflictual</a:t>
            </a:r>
            <a:r>
              <a:rPr lang="en-US" dirty="0" smtClean="0"/>
              <a:t> relationship themes and success of treatment. </a:t>
            </a:r>
            <a:r>
              <a:rPr lang="en-US" i="1" dirty="0" smtClean="0"/>
              <a:t>Psychotherapy Research, 7</a:t>
            </a:r>
            <a:r>
              <a:rPr lang="en-US" dirty="0" smtClean="0"/>
              <a:t>, 397-417.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. Affective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2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Solms</a:t>
            </a:r>
            <a:r>
              <a:rPr lang="en-US" dirty="0" smtClean="0"/>
              <a:t>, M., &amp; Turnbull, O. (2002). </a:t>
            </a:r>
            <a:r>
              <a:rPr lang="en-US" i="1" dirty="0" smtClean="0"/>
              <a:t>The brain and the inner world: An introduction to the neuroscience of subjective experience</a:t>
            </a:r>
            <a:r>
              <a:rPr lang="en-US" dirty="0" smtClean="0"/>
              <a:t>. New York: Other Press.</a:t>
            </a:r>
          </a:p>
          <a:p>
            <a:r>
              <a:rPr lang="en-US" dirty="0" smtClean="0"/>
              <a:t>Fisher, H. (2005). </a:t>
            </a:r>
            <a:r>
              <a:rPr lang="en-US" i="1" dirty="0" smtClean="0"/>
              <a:t>Why we love: The nature and chemistry of romantic love</a:t>
            </a:r>
            <a:r>
              <a:rPr lang="en-US" dirty="0" smtClean="0"/>
              <a:t>. New York: Henry Holt &amp; Co.</a:t>
            </a:r>
          </a:p>
          <a:p>
            <a:r>
              <a:rPr lang="en-US" dirty="0" smtClean="0"/>
              <a:t>Fisher, H. (2010). </a:t>
            </a:r>
            <a:r>
              <a:rPr lang="en-US" i="1" dirty="0" smtClean="0"/>
              <a:t>Why him? Why her? Finding real love by understanding your personality type</a:t>
            </a:r>
            <a:r>
              <a:rPr lang="en-US" dirty="0" smtClean="0"/>
              <a:t>. New York: Henry Holt &amp; co.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. Drive (motivational systems)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9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Jung, C</a:t>
            </a:r>
            <a:r>
              <a:rPr lang="en-US" dirty="0" smtClean="0"/>
              <a:t>. G., &amp; </a:t>
            </a:r>
            <a:r>
              <a:rPr lang="en-US" dirty="0" err="1" smtClean="0"/>
              <a:t>Baynes</a:t>
            </a:r>
            <a:r>
              <a:rPr lang="en-US" dirty="0" smtClean="0"/>
              <a:t>, H. G. (1921). </a:t>
            </a:r>
            <a:r>
              <a:rPr lang="en-US" i="1" dirty="0" smtClean="0"/>
              <a:t>Psychological types or </a:t>
            </a:r>
            <a:r>
              <a:rPr lang="en-US" i="1" dirty="0"/>
              <a:t>t</a:t>
            </a:r>
            <a:r>
              <a:rPr lang="en-US" i="1" dirty="0" smtClean="0"/>
              <a:t>he psychology of individuation</a:t>
            </a:r>
            <a:r>
              <a:rPr lang="en-US" dirty="0" smtClean="0"/>
              <a:t>. London: Kegan Paul. </a:t>
            </a:r>
            <a:endParaRPr lang="en-US" dirty="0"/>
          </a:p>
          <a:p>
            <a:r>
              <a:rPr lang="en-US" dirty="0" err="1" smtClean="0"/>
              <a:t>Balint</a:t>
            </a:r>
            <a:r>
              <a:rPr lang="en-US" dirty="0" smtClean="0"/>
              <a:t>, M. (1945). Friendly expanses—Horrid empty spaces. </a:t>
            </a:r>
            <a:r>
              <a:rPr lang="en-US" i="1" dirty="0" smtClean="0"/>
              <a:t>International Journal of Psycho-Analysis, 36</a:t>
            </a:r>
            <a:r>
              <a:rPr lang="en-US" dirty="0" smtClean="0"/>
              <a:t>, 225-241.</a:t>
            </a:r>
          </a:p>
          <a:p>
            <a:r>
              <a:rPr lang="en-US" dirty="0" smtClean="0"/>
              <a:t>Blatt, S. J. (2008). </a:t>
            </a:r>
            <a:r>
              <a:rPr lang="en-US" i="1" dirty="0" smtClean="0"/>
              <a:t>Polarities of experience: Relatedness and self-definition in personality development, psychopathology, and the therapeutic process</a:t>
            </a:r>
            <a:r>
              <a:rPr lang="en-US" dirty="0" smtClean="0"/>
              <a:t>. Washington, DC: American Psychological Association.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8. Individualistic versus Communal Orientation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55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1546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Personality  and Its Clinical Implications:</vt:lpstr>
      <vt:lpstr>1. Temperament</vt:lpstr>
      <vt:lpstr>2. Attachment Style</vt:lpstr>
      <vt:lpstr>3. Observed Clinical Patterns</vt:lpstr>
      <vt:lpstr>4. Defensive Organization</vt:lpstr>
      <vt:lpstr>5. Implicit Cognitions </vt:lpstr>
      <vt:lpstr>6. Affective Patterns</vt:lpstr>
      <vt:lpstr>7. Drive (motivational systems)</vt:lpstr>
      <vt:lpstr>8. Individualistic versus Communal Orientation</vt:lpstr>
      <vt:lpstr>9. Internalized Object Relations (Inner Working Models/Schemas)</vt:lpstr>
      <vt:lpstr>9 (continued): More internalized object relational concepts</vt:lpstr>
      <vt:lpstr>10. Organizing Developmental Issue (“Severity Dimension”)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Individuality</dc:title>
  <dc:creator>Nancy</dc:creator>
  <cp:lastModifiedBy>Nancy</cp:lastModifiedBy>
  <cp:revision>14</cp:revision>
  <dcterms:created xsi:type="dcterms:W3CDTF">2014-05-17T01:16:45Z</dcterms:created>
  <dcterms:modified xsi:type="dcterms:W3CDTF">2014-05-17T15:59:21Z</dcterms:modified>
</cp:coreProperties>
</file>