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8" r:id="rId8"/>
    <p:sldId id="265" r:id="rId9"/>
    <p:sldId id="264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7ED8ED-C73E-4726-AAA9-44C2AA27DC72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9867B1-DBFD-40A5-B914-45C9C2BF42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Borderline Psychologies: </a:t>
            </a:r>
            <a:br>
              <a:rPr lang="en-US" dirty="0" smtClean="0"/>
            </a:br>
            <a:r>
              <a:rPr lang="en-US" dirty="0" smtClean="0"/>
              <a:t>Diverse Conceptualizations and Treatment Implications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Nancy McWilliams, PhD, Rutgers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6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Linehan</a:t>
            </a:r>
            <a:r>
              <a:rPr lang="en-US" dirty="0" smtClean="0"/>
              <a:t>, M. M. (1993). </a:t>
            </a:r>
            <a:r>
              <a:rPr lang="en-US" i="1" dirty="0" smtClean="0"/>
              <a:t>Cognitive-behavioral treatment of borderline personality disorder</a:t>
            </a:r>
            <a:r>
              <a:rPr lang="en-US" dirty="0" smtClean="0"/>
              <a:t>. New York: Guilford Press.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Marsha </a:t>
            </a:r>
            <a:r>
              <a:rPr lang="en-US" dirty="0" err="1" smtClean="0"/>
              <a:t>Linehan</a:t>
            </a:r>
            <a:r>
              <a:rPr lang="en-US" dirty="0"/>
              <a:t> </a:t>
            </a:r>
            <a:r>
              <a:rPr lang="en-US" dirty="0" smtClean="0"/>
              <a:t>and Dialectical Behavior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7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Young, J. E. (1999). </a:t>
            </a:r>
            <a:r>
              <a:rPr lang="en-US" i="1" dirty="0" smtClean="0"/>
              <a:t>Cognitive therapy for personality disorders: A schema-focused approach</a:t>
            </a:r>
            <a:r>
              <a:rPr lang="en-US" dirty="0" smtClean="0"/>
              <a:t>. Sarasota, FL: Professional Resource Press.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Jeffrey Young and Schema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33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Davies, M. G., &amp; </a:t>
            </a:r>
            <a:r>
              <a:rPr lang="en-US" dirty="0" err="1" smtClean="0"/>
              <a:t>Frawley</a:t>
            </a:r>
            <a:r>
              <a:rPr lang="en-US" dirty="0" smtClean="0"/>
              <a:t>, M. G. (1994). </a:t>
            </a:r>
            <a:r>
              <a:rPr lang="en-US" i="1" dirty="0" smtClean="0"/>
              <a:t>Treating the adult survivor of childhood sexual abuse: A psychoanalytic perspective</a:t>
            </a:r>
            <a:r>
              <a:rPr lang="en-US" dirty="0" smtClean="0"/>
              <a:t>. New York: Basic Books.</a:t>
            </a:r>
          </a:p>
          <a:p>
            <a:r>
              <a:rPr lang="en-US" dirty="0"/>
              <a:t>Stern, D. B. (1997</a:t>
            </a:r>
            <a:r>
              <a:rPr lang="en-US" dirty="0" smtClean="0"/>
              <a:t>). Unformulated experience: From dissociation to imagination in psycho-analysis. Hillsdale, NJ: The Analytic Press.</a:t>
            </a:r>
            <a:endParaRPr lang="en-US" dirty="0"/>
          </a:p>
          <a:p>
            <a:r>
              <a:rPr lang="en-US" dirty="0" smtClean="0"/>
              <a:t>Bromberg, P. (1998). </a:t>
            </a:r>
            <a:r>
              <a:rPr lang="en-US" i="1" dirty="0" smtClean="0"/>
              <a:t>Standing in the spaces: Essays on clinical process, trauma, and dissociation</a:t>
            </a:r>
            <a:r>
              <a:rPr lang="en-US" dirty="0" smtClean="0"/>
              <a:t>. Hillsdale, NJ: The Analytic Press.</a:t>
            </a:r>
          </a:p>
          <a:p>
            <a:r>
              <a:rPr lang="en-US" dirty="0" err="1" smtClean="0"/>
              <a:t>Maroda</a:t>
            </a:r>
            <a:r>
              <a:rPr lang="en-US" dirty="0" smtClean="0"/>
              <a:t>, K. J. (2010). </a:t>
            </a:r>
            <a:r>
              <a:rPr lang="en-US" i="1" dirty="0" smtClean="0"/>
              <a:t>Psychodynamic techniques: working with emotion in the therapeutic relationship</a:t>
            </a:r>
            <a:r>
              <a:rPr lang="en-US" dirty="0" smtClean="0"/>
              <a:t>. New York: Guilford Press.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Contemporary relational psychoanalytic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0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Stern, A. (1938). Psychoanalytic investigation and therapy in the borderline group of neuroses. </a:t>
            </a:r>
            <a:r>
              <a:rPr lang="en-US" i="1" dirty="0" smtClean="0"/>
              <a:t>Psychoanalytic Quarterly, 7</a:t>
            </a:r>
            <a:r>
              <a:rPr lang="en-US" dirty="0" smtClean="0"/>
              <a:t>, 467-489.</a:t>
            </a:r>
          </a:p>
          <a:p>
            <a:r>
              <a:rPr lang="en-US" dirty="0" smtClean="0"/>
              <a:t>Knight, R. (1953). Borderline states. </a:t>
            </a:r>
            <a:r>
              <a:rPr lang="en-US" i="1" dirty="0" smtClean="0"/>
              <a:t>Bulletin of the Menninger Clinic, 17</a:t>
            </a:r>
            <a:r>
              <a:rPr lang="en-US" dirty="0" smtClean="0"/>
              <a:t>, 1-12.</a:t>
            </a:r>
          </a:p>
          <a:p>
            <a:r>
              <a:rPr lang="en-US" dirty="0" err="1" smtClean="0"/>
              <a:t>Grinker</a:t>
            </a:r>
            <a:r>
              <a:rPr lang="en-US" dirty="0" smtClean="0"/>
              <a:t>, R. R., </a:t>
            </a:r>
            <a:r>
              <a:rPr lang="en-US" dirty="0" err="1" smtClean="0"/>
              <a:t>Werble</a:t>
            </a:r>
            <a:r>
              <a:rPr lang="en-US" dirty="0" smtClean="0"/>
              <a:t>, B., &amp; </a:t>
            </a:r>
            <a:r>
              <a:rPr lang="en-US" dirty="0" err="1" smtClean="0"/>
              <a:t>Drye</a:t>
            </a:r>
            <a:r>
              <a:rPr lang="en-US" dirty="0" smtClean="0"/>
              <a:t>, R.C. (1968). </a:t>
            </a:r>
            <a:r>
              <a:rPr lang="en-US" i="1" dirty="0" smtClean="0"/>
              <a:t>The </a:t>
            </a:r>
            <a:r>
              <a:rPr lang="en-US" i="1" dirty="0"/>
              <a:t>b</a:t>
            </a:r>
            <a:r>
              <a:rPr lang="en-US" i="1" dirty="0" smtClean="0"/>
              <a:t>orderline syndrome: A behavioral study of ego functions</a:t>
            </a:r>
            <a:r>
              <a:rPr lang="en-US" dirty="0" smtClean="0"/>
              <a:t>. New York: Basic Books.</a:t>
            </a:r>
          </a:p>
          <a:p>
            <a:r>
              <a:rPr lang="en-US" dirty="0" err="1" smtClean="0"/>
              <a:t>Hartocollis</a:t>
            </a:r>
            <a:r>
              <a:rPr lang="en-US" dirty="0" smtClean="0"/>
              <a:t>, P. (Ed.) (1977). </a:t>
            </a:r>
            <a:r>
              <a:rPr lang="en-US" i="1" dirty="0" smtClean="0"/>
              <a:t>Borderline personality disorders: The concept, the syndrome, the patient</a:t>
            </a:r>
            <a:r>
              <a:rPr lang="en-US" dirty="0" smtClean="0"/>
              <a:t>. New York: International Universities Press.</a:t>
            </a:r>
          </a:p>
          <a:p>
            <a:r>
              <a:rPr lang="en-US" dirty="0" smtClean="0"/>
              <a:t>Stone, M. (1980). </a:t>
            </a:r>
            <a:r>
              <a:rPr lang="en-US" i="1" dirty="0" smtClean="0"/>
              <a:t>The borderline syndromes: Constitution, personality, and adaptation</a:t>
            </a:r>
            <a:r>
              <a:rPr lang="en-US" dirty="0" smtClean="0"/>
              <a:t>. New York: McGraw-Hill.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the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6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Kernberg</a:t>
            </a:r>
            <a:r>
              <a:rPr lang="en-US" dirty="0" smtClean="0"/>
              <a:t>, O. F. (1975). </a:t>
            </a:r>
            <a:r>
              <a:rPr lang="en-US" i="1" dirty="0" smtClean="0"/>
              <a:t>Borderline states and pathological narcissism</a:t>
            </a:r>
            <a:r>
              <a:rPr lang="en-US" dirty="0" smtClean="0"/>
              <a:t>. New York: </a:t>
            </a:r>
            <a:r>
              <a:rPr lang="en-US" dirty="0"/>
              <a:t>J</a:t>
            </a:r>
            <a:r>
              <a:rPr lang="en-US" dirty="0" smtClean="0"/>
              <a:t>ason Aronson.</a:t>
            </a:r>
          </a:p>
          <a:p>
            <a:r>
              <a:rPr lang="en-US" dirty="0" err="1" smtClean="0"/>
              <a:t>Kernberg</a:t>
            </a:r>
            <a:r>
              <a:rPr lang="en-US" dirty="0" smtClean="0"/>
              <a:t>, O. F. (1976). </a:t>
            </a:r>
            <a:r>
              <a:rPr lang="en-US" i="1" dirty="0" smtClean="0"/>
              <a:t>Object relations theory and clinical psychoanalysis</a:t>
            </a:r>
            <a:r>
              <a:rPr lang="en-US" dirty="0" smtClean="0"/>
              <a:t>. New York: Jason Aronson.</a:t>
            </a:r>
          </a:p>
          <a:p>
            <a:r>
              <a:rPr lang="en-US" dirty="0" err="1" smtClean="0"/>
              <a:t>Kernberg</a:t>
            </a:r>
            <a:r>
              <a:rPr lang="en-US" dirty="0" smtClean="0"/>
              <a:t>, O. F. (1984). </a:t>
            </a:r>
            <a:r>
              <a:rPr lang="en-US" i="1" dirty="0" smtClean="0"/>
              <a:t>Severe personality disorders: Psychotherapeutic strategies</a:t>
            </a:r>
            <a:r>
              <a:rPr lang="en-US" dirty="0" smtClean="0"/>
              <a:t>. New Haven, CT: Yale University Press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Steiner</a:t>
            </a:r>
            <a:r>
              <a:rPr lang="en-US" dirty="0" smtClean="0"/>
              <a:t>, J. (1993). </a:t>
            </a:r>
            <a:r>
              <a:rPr lang="en-US" i="1" dirty="0" smtClean="0"/>
              <a:t>Psychic retreats: Pathological organizations in psychotic, neurotic and borderline patients</a:t>
            </a:r>
            <a:r>
              <a:rPr lang="en-US" dirty="0" smtClean="0"/>
              <a:t>. London: Brunner-Routledge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Borderline personality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3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Masterson, J. F. (1972). </a:t>
            </a:r>
            <a:r>
              <a:rPr lang="en-US" i="1" dirty="0" smtClean="0"/>
              <a:t>Treatment of the borderline adolescent: A developmental approach</a:t>
            </a:r>
            <a:r>
              <a:rPr lang="en-US" dirty="0" smtClean="0"/>
              <a:t>. New York: Wiley-</a:t>
            </a:r>
            <a:r>
              <a:rPr lang="en-US" dirty="0" err="1" smtClean="0"/>
              <a:t>Interscience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Masterson, J. F. (1976). </a:t>
            </a:r>
            <a:r>
              <a:rPr lang="en-US" i="1" dirty="0" smtClean="0"/>
              <a:t>Psychotherapy of the borderline adult: A developmental approach</a:t>
            </a:r>
            <a:r>
              <a:rPr lang="en-US" dirty="0" smtClean="0"/>
              <a:t>. New York: Brunner/Mazel.</a:t>
            </a:r>
          </a:p>
          <a:p>
            <a:r>
              <a:rPr lang="en-US" dirty="0" err="1" smtClean="0"/>
              <a:t>Rinsley</a:t>
            </a:r>
            <a:r>
              <a:rPr lang="en-US" dirty="0" smtClean="0"/>
              <a:t>, D. B. (1982). </a:t>
            </a:r>
            <a:r>
              <a:rPr lang="en-US" i="1" dirty="0" smtClean="0"/>
              <a:t>Borderline and other self disorders: A developmental and object-relations perspective</a:t>
            </a:r>
            <a:r>
              <a:rPr lang="en-US" dirty="0" smtClean="0"/>
              <a:t>. New York: Jason Aronson.</a:t>
            </a:r>
          </a:p>
          <a:p>
            <a:r>
              <a:rPr lang="en-US" dirty="0" smtClean="0"/>
              <a:t>Adler, G. (1985). </a:t>
            </a:r>
            <a:r>
              <a:rPr lang="en-US" i="1" dirty="0" smtClean="0"/>
              <a:t>Borderline psychopathology and its treatment</a:t>
            </a:r>
            <a:r>
              <a:rPr lang="en-US" dirty="0" smtClean="0"/>
              <a:t>. New York: Jason Aronson</a:t>
            </a:r>
            <a:r>
              <a:rPr lang="en-US" dirty="0" smtClean="0"/>
              <a:t>.</a:t>
            </a:r>
          </a:p>
          <a:p>
            <a:r>
              <a:rPr lang="en-US" dirty="0"/>
              <a:t>Cohen, C.P., &amp; Sherwood, V. R. (1996). </a:t>
            </a:r>
            <a:r>
              <a:rPr lang="en-US" i="1" dirty="0"/>
              <a:t>Becoming a constant object in psychotherapy with a borderline patient</a:t>
            </a:r>
            <a:r>
              <a:rPr lang="en-US" dirty="0"/>
              <a:t>. Northvale, NJ: Jason Aronson.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Masterson, </a:t>
            </a:r>
            <a:r>
              <a:rPr lang="en-US" dirty="0" err="1" smtClean="0"/>
              <a:t>Rinsley</a:t>
            </a:r>
            <a:r>
              <a:rPr lang="en-US" dirty="0" smtClean="0"/>
              <a:t>, </a:t>
            </a:r>
            <a:r>
              <a:rPr lang="en-US" dirty="0" smtClean="0"/>
              <a:t>and others</a:t>
            </a:r>
            <a:r>
              <a:rPr lang="en-US" dirty="0" smtClean="0"/>
              <a:t>: </a:t>
            </a:r>
            <a:r>
              <a:rPr lang="en-US" dirty="0" smtClean="0"/>
              <a:t>Developmental perspectives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9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Gunderson, J. G., &amp; Singer, M. T. (1975). Defining borderline patients: An overview. </a:t>
            </a:r>
            <a:r>
              <a:rPr lang="en-US" i="1" dirty="0" smtClean="0"/>
              <a:t>American Journal of Psychiatry, 132</a:t>
            </a:r>
            <a:r>
              <a:rPr lang="en-US" dirty="0" smtClean="0"/>
              <a:t>, 1-10.</a:t>
            </a:r>
          </a:p>
          <a:p>
            <a:r>
              <a:rPr lang="en-US" dirty="0" err="1" smtClean="0"/>
              <a:t>Skodol</a:t>
            </a:r>
            <a:r>
              <a:rPr lang="en-US" dirty="0" smtClean="0"/>
              <a:t>, A. E., Gunderson, J. G, </a:t>
            </a:r>
            <a:r>
              <a:rPr lang="en-US" dirty="0" err="1" smtClean="0"/>
              <a:t>Pfohl</a:t>
            </a:r>
            <a:r>
              <a:rPr lang="en-US" dirty="0" smtClean="0"/>
              <a:t>, B., et al. (2002). The borderline diagnosis I: Psycho-pathology, comorbidity, and personality structure. </a:t>
            </a:r>
            <a:r>
              <a:rPr lang="en-US" i="1" dirty="0" smtClean="0"/>
              <a:t>Biological Psychiatry, 51</a:t>
            </a:r>
            <a:r>
              <a:rPr lang="en-US" dirty="0" smtClean="0"/>
              <a:t>: 936-950.</a:t>
            </a:r>
          </a:p>
          <a:p>
            <a:r>
              <a:rPr lang="en-US" dirty="0" err="1" smtClean="0"/>
              <a:t>Skodol</a:t>
            </a:r>
            <a:r>
              <a:rPr lang="en-US" dirty="0" smtClean="0"/>
              <a:t>, A. E., </a:t>
            </a:r>
            <a:r>
              <a:rPr lang="en-US" dirty="0" err="1" smtClean="0"/>
              <a:t>Siever</a:t>
            </a:r>
            <a:r>
              <a:rPr lang="en-US" dirty="0" smtClean="0"/>
              <a:t>, L. J., </a:t>
            </a:r>
            <a:r>
              <a:rPr lang="en-US" dirty="0" err="1" smtClean="0"/>
              <a:t>Livesley</a:t>
            </a:r>
            <a:r>
              <a:rPr lang="en-US" dirty="0" smtClean="0"/>
              <a:t>, W. J., et al., The borderline diagnosis II: Biology, genetics, and clinical course. </a:t>
            </a:r>
            <a:r>
              <a:rPr lang="en-US" i="1" dirty="0" smtClean="0"/>
              <a:t>Biological Psychiatry, 51</a:t>
            </a:r>
            <a:r>
              <a:rPr lang="en-US" dirty="0" smtClean="0"/>
              <a:t>: 936-950.</a:t>
            </a:r>
          </a:p>
          <a:p>
            <a:r>
              <a:rPr lang="en-US" dirty="0" smtClean="0"/>
              <a:t>Gunderson, J. G., &amp; Hoffman, P. D. (2005). </a:t>
            </a:r>
            <a:r>
              <a:rPr lang="en-US" i="1" dirty="0" smtClean="0"/>
              <a:t>Understanding and treating borderline personality disorder: A guide for professionals and families</a:t>
            </a:r>
            <a:r>
              <a:rPr lang="en-US" dirty="0" smtClean="0"/>
              <a:t>. Washington, DC: American Psychiatric Association.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John Gunderson and other psychiatric researchers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6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Karpman</a:t>
            </a:r>
            <a:r>
              <a:rPr lang="en-US" dirty="0" smtClean="0"/>
              <a:t>, S. B. (1968). Fairy tales and script drama analysis. </a:t>
            </a:r>
            <a:r>
              <a:rPr lang="en-US" i="1" dirty="0" smtClean="0"/>
              <a:t>Transactional analysis bulletin, 7</a:t>
            </a:r>
            <a:r>
              <a:rPr lang="en-US" dirty="0" smtClean="0"/>
              <a:t>, 39-43.</a:t>
            </a:r>
          </a:p>
          <a:p>
            <a:r>
              <a:rPr lang="en-US" dirty="0" err="1" smtClean="0"/>
              <a:t>Guidano</a:t>
            </a:r>
            <a:r>
              <a:rPr lang="en-US" dirty="0" smtClean="0"/>
              <a:t>, V. F., &amp; </a:t>
            </a:r>
            <a:r>
              <a:rPr lang="en-US" dirty="0" err="1" smtClean="0"/>
              <a:t>Liotti</a:t>
            </a:r>
            <a:r>
              <a:rPr lang="en-US" dirty="0" smtClean="0"/>
              <a:t>, G. (1983). </a:t>
            </a:r>
            <a:r>
              <a:rPr lang="en-US" i="1" dirty="0" smtClean="0"/>
              <a:t>Cognitive processes and emotional disorders</a:t>
            </a:r>
            <a:r>
              <a:rPr lang="en-US" dirty="0" smtClean="0"/>
              <a:t>. New York: Guilford Press.</a:t>
            </a:r>
          </a:p>
          <a:p>
            <a:r>
              <a:rPr lang="en-US" dirty="0" err="1" smtClean="0"/>
              <a:t>Liotti</a:t>
            </a:r>
            <a:r>
              <a:rPr lang="en-US" dirty="0" smtClean="0"/>
              <a:t>, G., Cortina, M., &amp; Farina, B. (2008). Attachment theory and multiple integrated treatments of borderline patients. </a:t>
            </a:r>
            <a:r>
              <a:rPr lang="en-US" i="1" dirty="0" smtClean="0"/>
              <a:t>Journal of the American Academy of Psychoanalysis and Dynamic Psychiatry, 36</a:t>
            </a:r>
            <a:r>
              <a:rPr lang="en-US" dirty="0" smtClean="0"/>
              <a:t>, 295-315.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Giovanni </a:t>
            </a:r>
            <a:r>
              <a:rPr lang="en-US" dirty="0" err="1" smtClean="0"/>
              <a:t>Liotti</a:t>
            </a:r>
            <a:r>
              <a:rPr lang="en-US" dirty="0" smtClean="0"/>
              <a:t> and the developmental cognitive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6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Tomkins, S</a:t>
            </a:r>
            <a:r>
              <a:rPr lang="en-US" dirty="0"/>
              <a:t>. S. (1995). Script theory. In E. V. Demos (Ed.), </a:t>
            </a:r>
            <a:r>
              <a:rPr lang="en-US" i="1" dirty="0"/>
              <a:t>Exploring affect: The selected </a:t>
            </a:r>
            <a:r>
              <a:rPr lang="en-US" i="1" dirty="0" smtClean="0"/>
              <a:t> writings </a:t>
            </a:r>
            <a:r>
              <a:rPr lang="en-US" i="1" dirty="0"/>
              <a:t>of </a:t>
            </a:r>
            <a:r>
              <a:rPr lang="en-US" i="1" dirty="0" err="1"/>
              <a:t>Silvan</a:t>
            </a:r>
            <a:r>
              <a:rPr lang="en-US" i="1" dirty="0"/>
              <a:t> Tomkins</a:t>
            </a:r>
            <a:r>
              <a:rPr lang="en-US" dirty="0"/>
              <a:t> (pp. 312-388). New York: Cambridge University Press.</a:t>
            </a:r>
          </a:p>
          <a:p>
            <a:r>
              <a:rPr lang="en-US" dirty="0" err="1" smtClean="0"/>
              <a:t>Panksepp</a:t>
            </a:r>
            <a:r>
              <a:rPr lang="en-US" dirty="0" smtClean="0"/>
              <a:t>, J. (2004). </a:t>
            </a:r>
            <a:r>
              <a:rPr lang="en-US" i="1" dirty="0" smtClean="0"/>
              <a:t>Affective neuroscience: The foundations of human and animal emotions</a:t>
            </a:r>
            <a:r>
              <a:rPr lang="en-US" dirty="0" smtClean="0"/>
              <a:t>. New York: Oxford University Press.</a:t>
            </a:r>
          </a:p>
          <a:p>
            <a:r>
              <a:rPr lang="en-US" dirty="0" err="1" smtClean="0"/>
              <a:t>Panksepp</a:t>
            </a:r>
            <a:r>
              <a:rPr lang="en-US" dirty="0" smtClean="0"/>
              <a:t>, J., &amp; </a:t>
            </a:r>
            <a:r>
              <a:rPr lang="en-US" dirty="0" err="1" smtClean="0"/>
              <a:t>Biven</a:t>
            </a:r>
            <a:r>
              <a:rPr lang="en-US" dirty="0" smtClean="0"/>
              <a:t>. L. (2012). </a:t>
            </a:r>
            <a:r>
              <a:rPr lang="en-US" i="1" dirty="0" smtClean="0"/>
              <a:t>The archeology of mind: </a:t>
            </a:r>
            <a:r>
              <a:rPr lang="en-US" i="1" dirty="0" err="1" smtClean="0"/>
              <a:t>Neuroevolutionary</a:t>
            </a:r>
            <a:r>
              <a:rPr lang="en-US" i="1" dirty="0" smtClean="0"/>
              <a:t> origins of human emotions</a:t>
            </a:r>
            <a:r>
              <a:rPr lang="en-US" dirty="0" smtClean="0"/>
              <a:t>. New York: Norton.</a:t>
            </a:r>
          </a:p>
          <a:p>
            <a:r>
              <a:rPr lang="en-US" dirty="0" err="1"/>
              <a:t>Anstadt</a:t>
            </a:r>
            <a:r>
              <a:rPr lang="en-US" dirty="0"/>
              <a:t>, Th., </a:t>
            </a:r>
            <a:r>
              <a:rPr lang="en-US" dirty="0" err="1"/>
              <a:t>Merten</a:t>
            </a:r>
            <a:r>
              <a:rPr lang="en-US" dirty="0"/>
              <a:t>, J., </a:t>
            </a:r>
            <a:r>
              <a:rPr lang="en-US" dirty="0" err="1"/>
              <a:t>Ullrich</a:t>
            </a:r>
            <a:r>
              <a:rPr lang="en-US" dirty="0"/>
              <a:t>, B., &amp; Krause, R. (1997). Affective dyadic behavior, </a:t>
            </a:r>
            <a:r>
              <a:rPr lang="en-US" dirty="0" smtClean="0"/>
              <a:t>core </a:t>
            </a:r>
            <a:r>
              <a:rPr lang="en-US" dirty="0" err="1"/>
              <a:t>conflictual</a:t>
            </a:r>
            <a:r>
              <a:rPr lang="en-US" dirty="0"/>
              <a:t> relationship themes and success of treatment. </a:t>
            </a:r>
            <a:r>
              <a:rPr lang="en-US" i="1" dirty="0"/>
              <a:t>Psychotherapy </a:t>
            </a:r>
            <a:r>
              <a:rPr lang="en-US" i="1" dirty="0" smtClean="0"/>
              <a:t>Research</a:t>
            </a:r>
            <a:r>
              <a:rPr lang="en-US" i="1" dirty="0"/>
              <a:t>, 7</a:t>
            </a:r>
            <a:r>
              <a:rPr lang="en-US" dirty="0"/>
              <a:t>, 397-417.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Contributions of research on affect and </a:t>
            </a:r>
            <a:r>
              <a:rPr lang="en-US" smtClean="0"/>
              <a:t>its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2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Fonagy</a:t>
            </a:r>
            <a:r>
              <a:rPr lang="en-US" dirty="0" smtClean="0"/>
              <a:t>, P., </a:t>
            </a:r>
            <a:r>
              <a:rPr lang="en-US" dirty="0" err="1" smtClean="0"/>
              <a:t>Gergely</a:t>
            </a:r>
            <a:r>
              <a:rPr lang="en-US" dirty="0" smtClean="0"/>
              <a:t>, G., Jurist, E., &amp; Target, M. (2002). </a:t>
            </a:r>
            <a:r>
              <a:rPr lang="en-US" i="1" dirty="0" smtClean="0"/>
              <a:t>Affect regulation, </a:t>
            </a:r>
            <a:r>
              <a:rPr lang="en-US" i="1" dirty="0" err="1" smtClean="0"/>
              <a:t>mentalization</a:t>
            </a:r>
            <a:r>
              <a:rPr lang="en-US" i="1" dirty="0" smtClean="0"/>
              <a:t>, and the development of the self</a:t>
            </a:r>
            <a:r>
              <a:rPr lang="en-US" dirty="0" smtClean="0"/>
              <a:t>. New York: Other Press.</a:t>
            </a:r>
            <a:endParaRPr lang="en-US" dirty="0"/>
          </a:p>
          <a:p>
            <a:r>
              <a:rPr lang="en-US" dirty="0" smtClean="0"/>
              <a:t>Bateman, A., &amp; </a:t>
            </a:r>
            <a:r>
              <a:rPr lang="en-US" dirty="0" err="1" smtClean="0"/>
              <a:t>Fonagy</a:t>
            </a:r>
            <a:r>
              <a:rPr lang="en-US" dirty="0" smtClean="0"/>
              <a:t>, P. (2004). </a:t>
            </a:r>
            <a:r>
              <a:rPr lang="en-US" i="1" dirty="0" smtClean="0"/>
              <a:t>Psychotherapy for borderline personality disorder: </a:t>
            </a:r>
            <a:r>
              <a:rPr lang="en-US" i="1" dirty="0" err="1" smtClean="0"/>
              <a:t>Mentalization</a:t>
            </a:r>
            <a:r>
              <a:rPr lang="en-US" i="1" dirty="0" smtClean="0"/>
              <a:t>-based treatment</a:t>
            </a:r>
            <a:r>
              <a:rPr lang="en-US" dirty="0" smtClean="0"/>
              <a:t>. London: Oxford University Press.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Peter </a:t>
            </a:r>
            <a:r>
              <a:rPr lang="en-US" dirty="0" err="1" smtClean="0"/>
              <a:t>Fonagy</a:t>
            </a:r>
            <a:r>
              <a:rPr lang="en-US" dirty="0" smtClean="0"/>
              <a:t> and </a:t>
            </a:r>
            <a:r>
              <a:rPr lang="en-US" dirty="0" err="1" smtClean="0"/>
              <a:t>Mentalization</a:t>
            </a:r>
            <a:r>
              <a:rPr lang="en-US" dirty="0" smtClean="0"/>
              <a:t>- Based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18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Stevenson, J., &amp; </a:t>
            </a:r>
            <a:r>
              <a:rPr lang="en-US" dirty="0" err="1" smtClean="0"/>
              <a:t>Meares</a:t>
            </a:r>
            <a:r>
              <a:rPr lang="en-US" dirty="0" smtClean="0"/>
              <a:t>, R. (1992). An outcome study of psychotherapy for patients with borderline personality disorder. </a:t>
            </a:r>
            <a:r>
              <a:rPr lang="en-US" i="1" dirty="0" err="1" smtClean="0"/>
              <a:t>Amer-ican</a:t>
            </a:r>
            <a:r>
              <a:rPr lang="en-US" i="1" dirty="0" smtClean="0"/>
              <a:t> Journal of Psychiatry, 149</a:t>
            </a:r>
            <a:r>
              <a:rPr lang="en-US" dirty="0" smtClean="0"/>
              <a:t>, 358-362. </a:t>
            </a:r>
          </a:p>
          <a:p>
            <a:r>
              <a:rPr lang="en-US" dirty="0" err="1" smtClean="0"/>
              <a:t>Meares</a:t>
            </a:r>
            <a:r>
              <a:rPr lang="en-US" dirty="0" smtClean="0"/>
              <a:t>, R. (2012). </a:t>
            </a:r>
            <a:r>
              <a:rPr lang="en-US" i="1" dirty="0" smtClean="0"/>
              <a:t>A dissociation model of borderline personality disorder</a:t>
            </a:r>
            <a:r>
              <a:rPr lang="en-US" dirty="0" smtClean="0"/>
              <a:t>. New York: Norton.</a:t>
            </a:r>
          </a:p>
          <a:p>
            <a:r>
              <a:rPr lang="en-US" dirty="0" err="1" smtClean="0"/>
              <a:t>Meares</a:t>
            </a:r>
            <a:r>
              <a:rPr lang="en-US" dirty="0" smtClean="0"/>
              <a:t>, R. (2012). </a:t>
            </a:r>
            <a:r>
              <a:rPr lang="en-US" i="1" dirty="0" smtClean="0"/>
              <a:t>Borderline personality disorder and the conversational model</a:t>
            </a:r>
            <a:r>
              <a:rPr lang="en-US" dirty="0" smtClean="0"/>
              <a:t>. New York: Norton.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Russell </a:t>
            </a:r>
            <a:r>
              <a:rPr lang="en-US" dirty="0" err="1" smtClean="0"/>
              <a:t>Meares</a:t>
            </a:r>
            <a:r>
              <a:rPr lang="en-US" dirty="0" smtClean="0"/>
              <a:t> and the Conversational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31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</TotalTime>
  <Words>1100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Borderline Psychologies:  Diverse Conceptualizations and Treatment Implications</vt:lpstr>
      <vt:lpstr>Origins of the concept</vt:lpstr>
      <vt:lpstr>Borderline personality organization</vt:lpstr>
      <vt:lpstr> Masterson, Rinsley, and others: Developmental perspectives </vt:lpstr>
      <vt:lpstr>John Gunderson and other psychiatric researchers</vt:lpstr>
      <vt:lpstr>Giovanni Liotti and the developmental cognitive focus</vt:lpstr>
      <vt:lpstr>Contributions of research on affect and its communication</vt:lpstr>
      <vt:lpstr>Peter Fonagy and Mentalization- Based Therapy</vt:lpstr>
      <vt:lpstr>Russell Meares and the Conversational Model</vt:lpstr>
      <vt:lpstr>Marsha Linehan and Dialectical Behavior Therapy</vt:lpstr>
      <vt:lpstr>Jeffrey Young and Schema Therapy</vt:lpstr>
      <vt:lpstr>Contemporary relational psychoanalytic approaches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Borderline Psychologies:  More Ideas about Treatment</dc:title>
  <dc:creator>Nancy</dc:creator>
  <cp:lastModifiedBy>Nancy</cp:lastModifiedBy>
  <cp:revision>15</cp:revision>
  <dcterms:created xsi:type="dcterms:W3CDTF">2014-03-09T12:50:27Z</dcterms:created>
  <dcterms:modified xsi:type="dcterms:W3CDTF">2014-04-05T00:56:25Z</dcterms:modified>
</cp:coreProperties>
</file>